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1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5" r:id="rId16"/>
    <p:sldId id="276" r:id="rId17"/>
    <p:sldId id="271" r:id="rId18"/>
    <p:sldId id="272" r:id="rId19"/>
    <p:sldId id="273" r:id="rId20"/>
    <p:sldId id="274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838200"/>
            <a:ext cx="7696200" cy="44958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Unit -4</a:t>
            </a:r>
          </a:p>
          <a:p>
            <a:endParaRPr lang="en-US" sz="40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sz="4000" b="1" dirty="0" smtClean="0">
                <a:solidFill>
                  <a:schemeClr val="accent6">
                    <a:lumMod val="50000"/>
                  </a:schemeClr>
                </a:solidFill>
              </a:rPr>
              <a:t>Basics of Thermodynamics</a:t>
            </a: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lang="en-US" sz="1900" b="1" dirty="0" smtClean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609600"/>
            <a:ext cx="8530728" cy="519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52400" y="685800"/>
            <a:ext cx="8727598" cy="546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185150" cy="5777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685800"/>
            <a:ext cx="8380990" cy="54066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381000"/>
            <a:ext cx="8523421" cy="5995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41710" y="838200"/>
            <a:ext cx="8368890" cy="3013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3867978"/>
            <a:ext cx="8229599" cy="2685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1143000" y="304800"/>
            <a:ext cx="723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C00000"/>
                </a:solidFill>
              </a:rPr>
              <a:t>Spontaneous and Non-Spontaneous Process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2000" y="685800"/>
            <a:ext cx="8207572" cy="4387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6400800" cy="7159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State and Path Function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382000" cy="505936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FF0000"/>
                </a:solidFill>
              </a:rPr>
              <a:t>State Function:</a:t>
            </a:r>
          </a:p>
          <a:p>
            <a:pPr lvl="1" algn="just">
              <a:lnSpc>
                <a:spcPct val="150000"/>
              </a:lnSpc>
            </a:pPr>
            <a:r>
              <a:rPr lang="en-US" dirty="0" smtClean="0"/>
              <a:t>If the value of a particular property of a system </a:t>
            </a:r>
            <a:r>
              <a:rPr lang="en-US" dirty="0" smtClean="0">
                <a:solidFill>
                  <a:srgbClr val="FF0000"/>
                </a:solidFill>
              </a:rPr>
              <a:t>depends only on the state ( Initial and final state) of the system at that instant and does not depend on the path</a:t>
            </a:r>
            <a:r>
              <a:rPr lang="en-US" dirty="0" smtClean="0"/>
              <a:t> by which it is carried out, then this property is called state function.</a:t>
            </a:r>
          </a:p>
          <a:p>
            <a:pPr lvl="1" algn="just">
              <a:lnSpc>
                <a:spcPct val="150000"/>
              </a:lnSpc>
            </a:pPr>
            <a:r>
              <a:rPr lang="en-US" dirty="0" smtClean="0">
                <a:solidFill>
                  <a:srgbClr val="FF0000"/>
                </a:solidFill>
              </a:rPr>
              <a:t>Example:</a:t>
            </a:r>
            <a:r>
              <a:rPr lang="en-US" dirty="0" smtClean="0">
                <a:solidFill>
                  <a:srgbClr val="0070C0"/>
                </a:solidFill>
              </a:rPr>
              <a:t> Internal energy, enthalpy, entropy, free energy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6400800" cy="7159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State and Path Function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382000" cy="50593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FF0000"/>
                </a:solidFill>
              </a:rPr>
              <a:t>Path Function:</a:t>
            </a:r>
          </a:p>
          <a:p>
            <a:pPr lvl="1" algn="just">
              <a:lnSpc>
                <a:spcPct val="150000"/>
              </a:lnSpc>
            </a:pPr>
            <a:r>
              <a:rPr lang="en-US" dirty="0" smtClean="0"/>
              <a:t>When the value of a property of a system </a:t>
            </a:r>
            <a:r>
              <a:rPr lang="en-US" dirty="0" smtClean="0">
                <a:solidFill>
                  <a:srgbClr val="FF0000"/>
                </a:solidFill>
              </a:rPr>
              <a:t>depends  on the path</a:t>
            </a:r>
            <a:r>
              <a:rPr lang="en-US" dirty="0" smtClean="0"/>
              <a:t> by which it is carried out, then the property is called Path function.</a:t>
            </a:r>
          </a:p>
          <a:p>
            <a:pPr lvl="1" algn="just">
              <a:lnSpc>
                <a:spcPct val="150000"/>
              </a:lnSpc>
            </a:pPr>
            <a:r>
              <a:rPr lang="en-US" dirty="0" smtClean="0">
                <a:solidFill>
                  <a:srgbClr val="FF0000"/>
                </a:solidFill>
              </a:rPr>
              <a:t>Example: </a:t>
            </a:r>
            <a:r>
              <a:rPr lang="en-US" dirty="0" smtClean="0">
                <a:solidFill>
                  <a:srgbClr val="0070C0"/>
                </a:solidFill>
              </a:rPr>
              <a:t>Heat, Work etc.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6400800" cy="715962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State of a system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382000" cy="5059363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/>
              <a:t>A thermodynamic system is said to be in a certain state when all its properties are fixed. </a:t>
            </a:r>
          </a:p>
          <a:p>
            <a:pPr algn="just">
              <a:lnSpc>
                <a:spcPct val="150000"/>
              </a:lnSpc>
            </a:pPr>
            <a:r>
              <a:rPr lang="en-US" dirty="0" smtClean="0">
                <a:solidFill>
                  <a:srgbClr val="C00000"/>
                </a:solidFill>
              </a:rPr>
              <a:t>The fundamental properties which determine the state of a system are pressure (P), temperature (T), volume (V), mass and composition.</a:t>
            </a:r>
          </a:p>
          <a:p>
            <a:pPr algn="just">
              <a:lnSpc>
                <a:spcPct val="150000"/>
              </a:lnSpc>
            </a:pPr>
            <a:r>
              <a:rPr lang="en-US" dirty="0" smtClean="0"/>
              <a:t>These are known as the </a:t>
            </a:r>
            <a:r>
              <a:rPr lang="en-US" dirty="0" smtClean="0">
                <a:solidFill>
                  <a:srgbClr val="FF0000"/>
                </a:solidFill>
              </a:rPr>
              <a:t>state variables or thermodynamic variables.</a:t>
            </a:r>
          </a:p>
          <a:p>
            <a:pPr algn="just">
              <a:lnSpc>
                <a:spcPct val="150000"/>
              </a:lnSpc>
            </a:pPr>
            <a:r>
              <a:rPr lang="en-US" dirty="0" smtClean="0"/>
              <a:t>Any change in these state variables are responsible for a system to change from the initial state to the final state.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457200"/>
            <a:ext cx="8581533" cy="59464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0"/>
            <a:ext cx="5715000" cy="56356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Classification of State Variables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57201"/>
            <a:ext cx="8610600" cy="6400799"/>
          </a:xfrm>
        </p:spPr>
        <p:txBody>
          <a:bodyPr>
            <a:no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000" b="1" dirty="0" smtClean="0">
                <a:solidFill>
                  <a:srgbClr val="C00000"/>
                </a:solidFill>
              </a:rPr>
              <a:t>Independent state variable:</a:t>
            </a:r>
          </a:p>
          <a:p>
            <a:pPr marL="514350" indent="-514350" algn="just">
              <a:lnSpc>
                <a:spcPct val="150000"/>
              </a:lnSpc>
            </a:pPr>
            <a:r>
              <a:rPr lang="en-US" sz="2000" dirty="0" smtClean="0"/>
              <a:t>Consider one mole of a pure gas. – To define this system completely, the state variables such as P,V,T should be needed. There is no need to state the composition, as it is fixed automatically as per cent.</a:t>
            </a:r>
          </a:p>
          <a:p>
            <a:pPr marL="514350" indent="-514350" algn="just">
              <a:lnSpc>
                <a:spcPct val="150000"/>
              </a:lnSpc>
            </a:pPr>
            <a:r>
              <a:rPr lang="en-US" sz="2000" dirty="0" smtClean="0"/>
              <a:t>Therefore, the equation of state for one mole of a pure gas is given by the equation    PV =RT , Where, R is a gas constant.</a:t>
            </a:r>
          </a:p>
          <a:p>
            <a:pPr marL="514350" indent="-514350" algn="just">
              <a:lnSpc>
                <a:spcPct val="150000"/>
              </a:lnSpc>
            </a:pPr>
            <a:r>
              <a:rPr lang="en-US" sz="2000" dirty="0" smtClean="0"/>
              <a:t>If P and T are specified, then the value of V is automatically fixed and can be calculated from the equation of state.</a:t>
            </a:r>
          </a:p>
          <a:p>
            <a:pPr marL="514350" indent="-514350" algn="just">
              <a:lnSpc>
                <a:spcPct val="150000"/>
              </a:lnSpc>
            </a:pPr>
            <a:r>
              <a:rPr lang="en-US" sz="2000" dirty="0" smtClean="0"/>
              <a:t>Hence, the variables such as P and T which must be specified in order to define the state of the system are called Independent state variables.</a:t>
            </a:r>
          </a:p>
          <a:p>
            <a:pPr marL="514350" indent="-514350" algn="just">
              <a:lnSpc>
                <a:spcPct val="150000"/>
              </a:lnSpc>
              <a:buNone/>
            </a:pPr>
            <a:r>
              <a:rPr lang="en-US" sz="2000" b="1" dirty="0" smtClean="0">
                <a:solidFill>
                  <a:srgbClr val="C00000"/>
                </a:solidFill>
              </a:rPr>
              <a:t>2. Dependent State Variable</a:t>
            </a:r>
            <a:r>
              <a:rPr lang="en-US" sz="2000" b="1" dirty="0" smtClean="0"/>
              <a:t>:</a:t>
            </a:r>
          </a:p>
          <a:p>
            <a:pPr marL="514350" indent="-514350" algn="just">
              <a:lnSpc>
                <a:spcPct val="150000"/>
              </a:lnSpc>
            </a:pPr>
            <a:r>
              <a:rPr lang="en-US" sz="2000" dirty="0" smtClean="0"/>
              <a:t>The variable which depends on the value of P and T is called dependent state variable.</a:t>
            </a:r>
          </a:p>
          <a:p>
            <a:pPr marL="514350" indent="-514350">
              <a:lnSpc>
                <a:spcPct val="150000"/>
              </a:lnSpc>
              <a:buNone/>
            </a:pPr>
            <a:endParaRPr lang="en-US" sz="20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533400"/>
            <a:ext cx="8419814" cy="5812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762000"/>
            <a:ext cx="8179716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41015" y="457200"/>
            <a:ext cx="8277891" cy="5604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533400"/>
            <a:ext cx="8560166" cy="545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457200"/>
            <a:ext cx="8239416" cy="5783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97229" y="333202"/>
            <a:ext cx="7632371" cy="5515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533400"/>
            <a:ext cx="8054589" cy="5988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381764" cy="56399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685800"/>
            <a:ext cx="8257151" cy="5138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" y="662781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1066800" y="304800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Comic Sans MS" pitchFamily="66" charset="0"/>
              </a:rPr>
              <a:t>Terms Used in Chemical Thermodynamics</a:t>
            </a:r>
            <a:endParaRPr lang="en-US" sz="2800" b="1" dirty="0">
              <a:solidFill>
                <a:srgbClr val="C00000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143853" cy="5801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309731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381000"/>
            <a:ext cx="8160407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457200"/>
            <a:ext cx="8422306" cy="5940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8081394" cy="5701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8437212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28600" y="457200"/>
            <a:ext cx="8613914" cy="5715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685800"/>
            <a:ext cx="8534400" cy="53806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295400"/>
            <a:ext cx="8331507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609600"/>
            <a:ext cx="8447556" cy="5155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457200"/>
            <a:ext cx="8592728" cy="5519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508AB10F76A544879F6E7C516FD50A" ma:contentTypeVersion="12" ma:contentTypeDescription="Create a new document." ma:contentTypeScope="" ma:versionID="22bb1fa26a12ab004b8025ee10f1c6e7">
  <xsd:schema xmlns:xsd="http://www.w3.org/2001/XMLSchema" xmlns:xs="http://www.w3.org/2001/XMLSchema" xmlns:p="http://schemas.microsoft.com/office/2006/metadata/properties" xmlns:ns2="9181d3a4-9477-4f69-aa8b-e80335b14a27" xmlns:ns3="f1109600-36f9-455e-a38a-f0be2dfa8499" targetNamespace="http://schemas.microsoft.com/office/2006/metadata/properties" ma:root="true" ma:fieldsID="f20ff7d20fbef36b0ffe3c27267b6288" ns2:_="" ns3:_="">
    <xsd:import namespace="9181d3a4-9477-4f69-aa8b-e80335b14a27"/>
    <xsd:import namespace="f1109600-36f9-455e-a38a-f0be2dfa84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81d3a4-9477-4f69-aa8b-e80335b14a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109600-36f9-455e-a38a-f0be2dfa849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254748-B694-439C-85D0-2F1EF3E7F6CF}"/>
</file>

<file path=customXml/itemProps2.xml><?xml version="1.0" encoding="utf-8"?>
<ds:datastoreItem xmlns:ds="http://schemas.openxmlformats.org/officeDocument/2006/customXml" ds:itemID="{7E3EEA7B-951C-422A-833F-8AB7CE9859DF}"/>
</file>

<file path=customXml/itemProps3.xml><?xml version="1.0" encoding="utf-8"?>
<ds:datastoreItem xmlns:ds="http://schemas.openxmlformats.org/officeDocument/2006/customXml" ds:itemID="{0DCC7432-7D4C-488A-BABB-C53692BBD083}"/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363</Words>
  <Application>Microsoft Office PowerPoint</Application>
  <PresentationFormat>On-screen Show (4:3)</PresentationFormat>
  <Paragraphs>30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State and Path Function</vt:lpstr>
      <vt:lpstr>State and Path Function</vt:lpstr>
      <vt:lpstr>State of a system</vt:lpstr>
      <vt:lpstr>Classification of State Variables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HP</cp:lastModifiedBy>
  <cp:revision>10</cp:revision>
  <dcterms:created xsi:type="dcterms:W3CDTF">2006-08-16T00:00:00Z</dcterms:created>
  <dcterms:modified xsi:type="dcterms:W3CDTF">2021-01-11T02:55:05Z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0x010100A0508AB10F76A544879F6E7C516FD50A</vt:lpwstr>
  </property>
</Properties>
</file>

<file path=docProps/thumbnail.jpeg>
</file>